
<file path=[Content_Types].xml><?xml version="1.0" encoding="utf-8"?>
<Types xmlns="http://schemas.openxmlformats.org/package/2006/content-types">
  <Default Extension="jpeg" ContentType="image/jpeg"/>
  <Default Extension="png" ContentType="image/png"/>
  <Default Extension="tiff" ContentType="image/tiff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2" r:id="rId8"/>
    <p:sldId id="261" r:id="rId9"/>
    <p:sldId id="264" r:id="rId10"/>
    <p:sldId id="265" r:id="rId11"/>
    <p:sldId id="266" r:id="rId12"/>
    <p:sldId id="268" r:id="rId13"/>
    <p:sldId id="267" r:id="rId14"/>
    <p:sldId id="269" r:id="rId15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2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tiff>
</file>

<file path=ppt/media/image2.jpeg>
</file>

<file path=ppt/media/image2.tiff>
</file>

<file path=ppt/media/image3.png>
</file>

<file path=ppt/media/image3.tiff>
</file>

<file path=ppt/media/image4.png>
</file>

<file path=ppt/media/image4.tiff>
</file>

<file path=ppt/media/image5.png>
</file>

<file path=ppt/media/image5.tiff>
</file>

<file path=ppt/media/image6.png>
</file>

<file path=ppt/media/image6.tiff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tiff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tiff"/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image" Target="../media/image3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tiff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 descr="screen-04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33655"/>
            <a:ext cx="18006060" cy="692594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02200" y="1977390"/>
            <a:ext cx="6252845" cy="2387600"/>
          </a:xfrm>
        </p:spPr>
        <p:txBody>
          <a:bodyPr/>
          <a:p>
            <a:pPr algn="l"/>
            <a:r>
              <a:rPr lang="zh-CN" altLang="en-US" b="1">
                <a:ln w="12700">
                  <a:solidFill>
                    <a:schemeClr val="bg1"/>
                  </a:solidFill>
                </a:ln>
                <a:latin typeface="HYQiHei 105JF" panose="00020600040101010101" charset="-122"/>
                <a:ea typeface="HYQiHei 105JF" panose="00020600040101010101" charset="-122"/>
              </a:rPr>
              <a:t>基于遗传算法的</a:t>
            </a:r>
            <a:br>
              <a:rPr lang="zh-CN" altLang="en-US" b="1">
                <a:ln w="12700">
                  <a:solidFill>
                    <a:schemeClr val="bg1"/>
                  </a:solidFill>
                </a:ln>
                <a:latin typeface="HYQiHei 105JF" panose="00020600040101010101" charset="-122"/>
                <a:ea typeface="HYQiHei 105JF" panose="00020600040101010101" charset="-122"/>
              </a:rPr>
            </a:br>
            <a:r>
              <a:rPr lang="zh-CN" altLang="en-US" b="1">
                <a:ln w="12700">
                  <a:solidFill>
                    <a:schemeClr val="bg1"/>
                  </a:solidFill>
                </a:ln>
                <a:latin typeface="HYQiHei 105JF" panose="00020600040101010101" charset="-122"/>
                <a:ea typeface="HYQiHei 105JF" panose="00020600040101010101" charset="-122"/>
              </a:rPr>
              <a:t>设计优化系统</a:t>
            </a:r>
            <a:endParaRPr lang="zh-CN" altLang="en-US" b="1">
              <a:ln w="12700">
                <a:solidFill>
                  <a:schemeClr val="bg1"/>
                </a:solidFill>
              </a:ln>
              <a:latin typeface="HYQiHei 105JF" panose="00020600040101010101" charset="-122"/>
              <a:ea typeface="HYQiHei 105JF" panose="0002060004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496185" y="1671955"/>
            <a:ext cx="2406015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8800" b="1">
                <a:ln w="12700">
                  <a:noFill/>
                </a:ln>
                <a:latin typeface="HYQiHei 105JF" panose="00020600040101010101" charset="-122"/>
                <a:ea typeface="HYQiHei 105JF" panose="00020600040101010101" charset="-122"/>
              </a:rPr>
              <a:t>08/01</a:t>
            </a:r>
            <a:endParaRPr lang="en-US" altLang="zh-CN" sz="8800" b="1">
              <a:ln w="12700">
                <a:noFill/>
              </a:ln>
              <a:latin typeface="HYQiHei 105JF" panose="00020600040101010101" charset="-122"/>
              <a:ea typeface="HYQiHei 105JF" panose="0002060004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987925" y="1903095"/>
            <a:ext cx="87515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n w="12700">
                  <a:solidFill>
                    <a:schemeClr val="bg1"/>
                  </a:solidFill>
                </a:ln>
                <a:latin typeface="HYQiHei 105JF" panose="00020600040101010101" charset="-122"/>
                <a:ea typeface="HYQiHei 105JF" panose="00020600040101010101" charset="-122"/>
                <a:cs typeface="+mj-cs"/>
              </a:rPr>
              <a:t>宋涤非 519433910010 2020.12.27</a:t>
            </a:r>
            <a:endParaRPr lang="zh-CN" altLang="en-US" sz="2400" b="1">
              <a:ln w="12700">
                <a:solidFill>
                  <a:schemeClr val="bg1"/>
                </a:solidFill>
              </a:ln>
              <a:latin typeface="HYQiHei 105JF" panose="00020600040101010101" charset="-122"/>
              <a:ea typeface="HYQiHei 105JF" panose="00020600040101010101" charset="-122"/>
              <a:cs typeface="+mj-cs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 descr="screen-0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6405" y="351155"/>
            <a:ext cx="10057765" cy="3868420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/>
        </p:nvSpPr>
        <p:spPr>
          <a:xfrm>
            <a:off x="635000" y="351155"/>
            <a:ext cx="6252845" cy="12471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b="1">
                <a:ln w="12700">
                  <a:solidFill>
                    <a:schemeClr val="bg1"/>
                  </a:solidFill>
                </a:ln>
                <a:latin typeface="HYQiHei 105JF" panose="00020600040101010101" charset="-122"/>
                <a:ea typeface="HYQiHei 105JF" panose="00020600040101010101" charset="-122"/>
              </a:rPr>
              <a:t>运行画面截图</a:t>
            </a:r>
            <a:endParaRPr lang="zh-CN" altLang="en-US" b="1">
              <a:ln w="12700">
                <a:solidFill>
                  <a:schemeClr val="bg1"/>
                </a:solidFill>
              </a:ln>
              <a:latin typeface="HYQiHei 105JF" panose="00020600040101010101" charset="-122"/>
              <a:ea typeface="HYQiHei 105JF" panose="0002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5000" y="5355590"/>
            <a:ext cx="1105090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上图显示的是第一代的三种颜色。右上角显示了</a:t>
            </a:r>
            <a:r>
              <a:rPr lang="en-US" altLang="zh-CN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total generations</a:t>
            </a:r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、</a:t>
            </a:r>
            <a:r>
              <a:rPr lang="en-US" altLang="zh-CN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average fitness</a:t>
            </a:r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、</a:t>
            </a:r>
            <a:r>
              <a:rPr lang="en-US" altLang="zh-CN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total population</a:t>
            </a:r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、</a:t>
            </a:r>
            <a:r>
              <a:rPr lang="en-US" altLang="zh-CN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mutation rate</a:t>
            </a:r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。</a:t>
            </a:r>
            <a:endParaRPr lang="zh-CN" altLang="en-US" sz="2800" b="1">
              <a:latin typeface="HYQiHei 105JF" panose="00020600040101010101" charset="-122"/>
              <a:ea typeface="HYQiHei 105JF" panose="00020600040101010101" charset="-122"/>
              <a:sym typeface="+mn-ea"/>
            </a:endParaRPr>
          </a:p>
          <a:p>
            <a:endParaRPr lang="zh-CN" altLang="en-US" sz="2800" b="1">
              <a:latin typeface="HYQiHei 105JF" panose="00020600040101010101" charset="-122"/>
              <a:ea typeface="HYQiHei 105JF" panose="0002060004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screen-000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6405" y="633730"/>
            <a:ext cx="5241925" cy="2016760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/>
        </p:nvSpPr>
        <p:spPr>
          <a:xfrm>
            <a:off x="635000" y="351155"/>
            <a:ext cx="6252845" cy="12471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b="1">
                <a:ln w="12700">
                  <a:solidFill>
                    <a:schemeClr val="bg1"/>
                  </a:solidFill>
                </a:ln>
                <a:latin typeface="HYQiHei 105JF" panose="00020600040101010101" charset="-122"/>
                <a:ea typeface="HYQiHei 105JF" panose="00020600040101010101" charset="-122"/>
              </a:rPr>
              <a:t>运行画面截图</a:t>
            </a:r>
            <a:endParaRPr lang="zh-CN" altLang="en-US" b="1">
              <a:ln w="12700">
                <a:solidFill>
                  <a:schemeClr val="bg1"/>
                </a:solidFill>
              </a:ln>
              <a:latin typeface="HYQiHei 105JF" panose="00020600040101010101" charset="-122"/>
              <a:ea typeface="HYQiHei 105JF" panose="0002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5000" y="5355590"/>
            <a:ext cx="1105090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第二、三、四、五代的颜色。</a:t>
            </a:r>
            <a:endParaRPr lang="zh-CN" altLang="en-US" sz="2800" b="1">
              <a:latin typeface="HYQiHei 105JF" panose="00020600040101010101" charset="-122"/>
              <a:ea typeface="HYQiHei 105JF" panose="00020600040101010101" charset="-122"/>
              <a:sym typeface="+mn-ea"/>
            </a:endParaRPr>
          </a:p>
          <a:p>
            <a:endParaRPr lang="zh-CN" altLang="en-US" sz="2800" b="1">
              <a:latin typeface="HYQiHei 105JF" panose="00020600040101010101" charset="-122"/>
              <a:ea typeface="HYQiHei 105JF" panose="00020600040101010101" charset="-122"/>
              <a:sym typeface="+mn-ea"/>
            </a:endParaRPr>
          </a:p>
        </p:txBody>
      </p:sp>
      <p:pic>
        <p:nvPicPr>
          <p:cNvPr id="5" name="图片 4" descr="screen-000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8330" y="633730"/>
            <a:ext cx="5241925" cy="2016125"/>
          </a:xfrm>
          <a:prstGeom prst="rect">
            <a:avLst/>
          </a:prstGeom>
        </p:spPr>
      </p:pic>
      <p:pic>
        <p:nvPicPr>
          <p:cNvPr id="7" name="图片 6" descr="screen-00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05" y="2650490"/>
            <a:ext cx="5241925" cy="2016125"/>
          </a:xfrm>
          <a:prstGeom prst="rect">
            <a:avLst/>
          </a:prstGeom>
        </p:spPr>
      </p:pic>
      <p:pic>
        <p:nvPicPr>
          <p:cNvPr id="8" name="图片 7" descr="screen-000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8330" y="2649855"/>
            <a:ext cx="5241925" cy="201612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screen-04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6405" y="351155"/>
            <a:ext cx="10057765" cy="3868420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/>
        </p:nvSpPr>
        <p:spPr>
          <a:xfrm>
            <a:off x="635000" y="351155"/>
            <a:ext cx="6252845" cy="12471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b="1">
                <a:ln w="12700">
                  <a:solidFill>
                    <a:schemeClr val="bg1"/>
                  </a:solidFill>
                </a:ln>
                <a:latin typeface="HYQiHei 105JF" panose="00020600040101010101" charset="-122"/>
                <a:ea typeface="HYQiHei 105JF" panose="00020600040101010101" charset="-122"/>
              </a:rPr>
              <a:t>运行画面截图</a:t>
            </a:r>
            <a:endParaRPr lang="zh-CN" altLang="en-US" b="1">
              <a:ln w="12700">
                <a:solidFill>
                  <a:schemeClr val="bg1"/>
                </a:solidFill>
              </a:ln>
              <a:latin typeface="HYQiHei 105JF" panose="00020600040101010101" charset="-122"/>
              <a:ea typeface="HYQiHei 105JF" panose="0002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5000" y="5355590"/>
            <a:ext cx="110509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运行到一两百代的时候我们得到的颜色就和原作的颜色十分接近了。</a:t>
            </a:r>
            <a:endParaRPr lang="zh-CN" altLang="en-US" sz="2800" b="1">
              <a:latin typeface="HYQiHei 105JF" panose="00020600040101010101" charset="-122"/>
              <a:ea typeface="HYQiHei 105JF" panose="0002060004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1"/>
          <p:cNvSpPr>
            <a:spLocks noGrp="1"/>
          </p:cNvSpPr>
          <p:nvPr/>
        </p:nvSpPr>
        <p:spPr>
          <a:xfrm>
            <a:off x="635000" y="351155"/>
            <a:ext cx="6252845" cy="12471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b="1">
                <a:ln w="12700">
                  <a:solidFill>
                    <a:schemeClr val="bg1"/>
                  </a:solidFill>
                </a:ln>
                <a:latin typeface="HYQiHei 105JF" panose="00020600040101010101" charset="-122"/>
                <a:ea typeface="HYQiHei 105JF" panose="00020600040101010101" charset="-122"/>
              </a:rPr>
              <a:t>运行画面截图</a:t>
            </a:r>
            <a:endParaRPr lang="zh-CN" altLang="en-US" b="1">
              <a:ln w="12700">
                <a:solidFill>
                  <a:schemeClr val="bg1"/>
                </a:solidFill>
              </a:ln>
              <a:latin typeface="HYQiHei 105JF" panose="00020600040101010101" charset="-122"/>
              <a:ea typeface="HYQiHei 105JF" panose="0002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5000" y="5355590"/>
            <a:ext cx="1105090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得到和原作很接近的颜色之后，仍然有可能发生突变，但因为设定的选择机制，颜色总体上保持稳定。</a:t>
            </a:r>
            <a:endParaRPr lang="zh-CN" altLang="en-US" sz="2800" b="1">
              <a:latin typeface="HYQiHei 105JF" panose="00020600040101010101" charset="-122"/>
              <a:ea typeface="HYQiHei 105JF" panose="00020600040101010101" charset="-122"/>
              <a:sym typeface="+mn-ea"/>
            </a:endParaRPr>
          </a:p>
        </p:txBody>
      </p:sp>
      <p:pic>
        <p:nvPicPr>
          <p:cNvPr id="5" name="Mondrian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593215" y="1710055"/>
            <a:ext cx="9005570" cy="34378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1"/>
          <p:cNvSpPr>
            <a:spLocks noGrp="1"/>
          </p:cNvSpPr>
          <p:nvPr/>
        </p:nvSpPr>
        <p:spPr>
          <a:xfrm>
            <a:off x="635000" y="351155"/>
            <a:ext cx="6252845" cy="12471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b="1">
                <a:ln w="12700">
                  <a:solidFill>
                    <a:schemeClr val="bg1"/>
                  </a:solidFill>
                </a:ln>
                <a:latin typeface="HYQiHei 105JF" panose="00020600040101010101" charset="-122"/>
                <a:ea typeface="HYQiHei 105JF" panose="00020600040101010101" charset="-122"/>
              </a:rPr>
              <a:t>结构设计说明</a:t>
            </a:r>
            <a:endParaRPr lang="zh-CN" altLang="en-US" b="1">
              <a:ln w="12700">
                <a:solidFill>
                  <a:schemeClr val="bg1"/>
                </a:solidFill>
              </a:ln>
              <a:latin typeface="HYQiHei 105JF" panose="00020600040101010101" charset="-122"/>
              <a:ea typeface="HYQiHei 105JF" panose="00020600040101010101" charset="-122"/>
            </a:endParaRPr>
          </a:p>
        </p:txBody>
      </p:sp>
      <p:pic>
        <p:nvPicPr>
          <p:cNvPr id="7" name="图片 6" descr="截屏2020-12-27 下午3.28.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000" y="1598295"/>
            <a:ext cx="7493635" cy="24765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35000" y="4339590"/>
            <a:ext cx="713105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HYQiHei 80W" panose="00020600040101010101" charset="-122"/>
                <a:ea typeface="HYQiHei 80W" panose="00020600040101010101" charset="-122"/>
                <a:cs typeface="HYQiHei 80W" panose="00020600040101010101" charset="-122"/>
              </a:rPr>
              <a:t>作业的思路来自于</a:t>
            </a:r>
            <a:r>
              <a:rPr lang="en-US" altLang="zh-CN">
                <a:latin typeface="HYQiHei 80W" panose="00020600040101010101" charset="-122"/>
                <a:ea typeface="HYQiHei 80W" panose="00020600040101010101" charset="-122"/>
                <a:cs typeface="HYQiHei 80W" panose="00020600040101010101" charset="-122"/>
              </a:rPr>
              <a:t>Daniel Shiffman </a:t>
            </a:r>
            <a:r>
              <a:rPr lang="zh-CN" altLang="en-US">
                <a:latin typeface="HYQiHei 80W" panose="00020600040101010101" charset="-122"/>
                <a:ea typeface="HYQiHei 80W" panose="00020600040101010101" charset="-122"/>
                <a:cs typeface="HYQiHei 80W" panose="00020600040101010101" charset="-122"/>
              </a:rPr>
              <a:t>的 </a:t>
            </a:r>
            <a:r>
              <a:rPr lang="en-US" altLang="zh-CN">
                <a:latin typeface="HYQiHei 80W" panose="00020600040101010101" charset="-122"/>
                <a:ea typeface="HYQiHei 80W" panose="00020600040101010101" charset="-122"/>
                <a:cs typeface="HYQiHei 80W" panose="00020600040101010101" charset="-122"/>
              </a:rPr>
              <a:t>The Nature of Code </a:t>
            </a:r>
            <a:r>
              <a:rPr lang="zh-CN" altLang="en-US">
                <a:latin typeface="HYQiHei 80W" panose="00020600040101010101" charset="-122"/>
                <a:ea typeface="HYQiHei 80W" panose="00020600040101010101" charset="-122"/>
                <a:cs typeface="HYQiHei 80W" panose="00020600040101010101" charset="-122"/>
              </a:rPr>
              <a:t>上的“猴子打字机”案例。</a:t>
            </a:r>
            <a:r>
              <a:rPr lang="zh-CN" altLang="en-US" sz="1000">
                <a:latin typeface="HYQiHei 80W" panose="00020600040101010101" charset="-122"/>
                <a:ea typeface="HYQiHei 80W" panose="00020600040101010101" charset="-122"/>
                <a:cs typeface="HYQiHei 80W" panose="00020600040101010101" charset="-122"/>
              </a:rPr>
              <a:t>https://natureofcode.com/book/chapter-9-the-evolution-of-code/</a:t>
            </a:r>
            <a:endParaRPr lang="zh-CN" altLang="en-US" sz="1000">
              <a:latin typeface="HYQiHei 80W" panose="00020600040101010101" charset="-122"/>
              <a:ea typeface="HYQiHei 80W" panose="00020600040101010101" charset="-122"/>
              <a:cs typeface="HYQiHei 80W" panose="00020600040101010101" charset="-122"/>
            </a:endParaRPr>
          </a:p>
          <a:p>
            <a:endParaRPr lang="zh-CN" altLang="en-US">
              <a:latin typeface="HYQiHei 80W" panose="00020600040101010101" charset="-122"/>
              <a:ea typeface="HYQiHei 80W" panose="00020600040101010101" charset="-122"/>
              <a:cs typeface="HYQiHei 80W" panose="00020600040101010101" charset="-122"/>
            </a:endParaRPr>
          </a:p>
          <a:p>
            <a:r>
              <a:rPr lang="zh-CN" altLang="en-US">
                <a:latin typeface="HYQiHei 80W" panose="00020600040101010101" charset="-122"/>
                <a:ea typeface="HYQiHei 80W" panose="00020600040101010101" charset="-122"/>
                <a:cs typeface="HYQiHei 80W" panose="00020600040101010101" charset="-122"/>
              </a:rPr>
              <a:t>我的作业将蒙德里安的画作上的红黄蓝三种颜色作为</a:t>
            </a:r>
            <a:r>
              <a:rPr lang="en-US" altLang="zh-CN">
                <a:latin typeface="HYQiHei 80W" panose="00020600040101010101" charset="-122"/>
                <a:ea typeface="HYQiHei 80W" panose="00020600040101010101" charset="-122"/>
                <a:cs typeface="HYQiHei 80W" panose="00020600040101010101" charset="-122"/>
              </a:rPr>
              <a:t>Target</a:t>
            </a:r>
            <a:r>
              <a:rPr lang="zh-CN" altLang="en-US">
                <a:latin typeface="HYQiHei 80W" panose="00020600040101010101" charset="-122"/>
                <a:ea typeface="HYQiHei 80W" panose="00020600040101010101" charset="-122"/>
                <a:cs typeface="HYQiHei 80W" panose="00020600040101010101" charset="-122"/>
              </a:rPr>
              <a:t>，一开始随机生成三种颜色，通过遗传算法使颜色逐渐接近于蒙德里安作品当中的颜色。</a:t>
            </a:r>
            <a:endParaRPr lang="zh-CN" altLang="en-US">
              <a:latin typeface="HYQiHei 80W" panose="00020600040101010101" charset="-122"/>
              <a:ea typeface="HYQiHei 80W" panose="00020600040101010101" charset="-122"/>
              <a:cs typeface="HYQiHei 80W" panose="00020600040101010101" charset="-122"/>
            </a:endParaRPr>
          </a:p>
        </p:txBody>
      </p:sp>
      <p:pic>
        <p:nvPicPr>
          <p:cNvPr id="9" name="图片 8" descr="targe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635" y="1139825"/>
            <a:ext cx="3393440" cy="339344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8296275" y="4645025"/>
            <a:ext cx="30587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HYQiHei 80W" panose="00020600040101010101" charset="-122"/>
                <a:ea typeface="HYQiHei 80W" panose="00020600040101010101" charset="-122"/>
                <a:cs typeface="HYQiHei 80W" panose="00020600040101010101" charset="-122"/>
              </a:rPr>
              <a:t>图：蒙德里安的原作</a:t>
            </a:r>
            <a:endParaRPr lang="zh-CN" altLang="en-US">
              <a:latin typeface="HYQiHei 80W" panose="00020600040101010101" charset="-122"/>
              <a:ea typeface="HYQiHei 80W" panose="00020600040101010101" charset="-122"/>
              <a:cs typeface="HYQiHei 80W" panose="00020600040101010101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1"/>
          <p:cNvSpPr>
            <a:spLocks noGrp="1"/>
          </p:cNvSpPr>
          <p:nvPr/>
        </p:nvSpPr>
        <p:spPr>
          <a:xfrm>
            <a:off x="635000" y="351155"/>
            <a:ext cx="6252845" cy="12471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b="1">
                <a:ln w="12700">
                  <a:solidFill>
                    <a:schemeClr val="bg1"/>
                  </a:solidFill>
                </a:ln>
                <a:latin typeface="HYQiHei 105JF" panose="00020600040101010101" charset="-122"/>
                <a:ea typeface="HYQiHei 105JF" panose="00020600040101010101" charset="-122"/>
              </a:rPr>
              <a:t>结构设计说明</a:t>
            </a:r>
            <a:endParaRPr lang="zh-CN" altLang="en-US" b="1">
              <a:ln w="12700">
                <a:solidFill>
                  <a:schemeClr val="bg1"/>
                </a:solidFill>
              </a:ln>
              <a:latin typeface="HYQiHei 105JF" panose="00020600040101010101" charset="-122"/>
              <a:ea typeface="HYQiHei 105JF" panose="0002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5000" y="1697990"/>
            <a:ext cx="9828530" cy="48615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</a:rPr>
              <a:t>Step 1: Initialize. 初始化</a:t>
            </a:r>
            <a:endParaRPr lang="zh-CN" altLang="en-US" sz="2800" b="1">
              <a:latin typeface="HYQiHei 105JF" panose="00020600040101010101" charset="-122"/>
              <a:ea typeface="HYQiHei 105JF" panose="00020600040101010101" charset="-122"/>
            </a:endParaRPr>
          </a:p>
          <a:p>
            <a:r>
              <a:rPr lang="zh-CN" altLang="en-US">
                <a:latin typeface="HYQiHei 45S" panose="00020600040101010101" charset="-122"/>
                <a:ea typeface="HYQiHei 45S" panose="00020600040101010101" charset="-122"/>
              </a:rPr>
              <a:t>Create a population of N elements, each with randomly generated DNA.</a:t>
            </a:r>
            <a:endParaRPr lang="zh-CN" altLang="en-US">
              <a:latin typeface="HYQiHei 45S" panose="00020600040101010101" charset="-122"/>
              <a:ea typeface="HYQiHei 45S" panose="00020600040101010101" charset="-122"/>
            </a:endParaRPr>
          </a:p>
          <a:p>
            <a:endParaRPr lang="zh-CN" altLang="en-US">
              <a:latin typeface="HYQiHei 45S" panose="00020600040101010101" charset="-122"/>
              <a:ea typeface="HYQiHei 45S" panose="00020600040101010101" charset="-122"/>
            </a:endParaRPr>
          </a:p>
          <a:p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</a:rPr>
              <a:t>Step 2: Selection. 选择</a:t>
            </a:r>
            <a:endParaRPr lang="zh-CN" altLang="en-US" sz="2800" b="1">
              <a:latin typeface="HYQiHei 105JF" panose="00020600040101010101" charset="-122"/>
              <a:ea typeface="HYQiHei 105JF" panose="00020600040101010101" charset="-122"/>
            </a:endParaRPr>
          </a:p>
          <a:p>
            <a:r>
              <a:rPr lang="zh-CN" altLang="en-US">
                <a:latin typeface="HYQiHei 45S" panose="00020600040101010101" charset="-122"/>
                <a:ea typeface="HYQiHei 45S" panose="00020600040101010101" charset="-122"/>
              </a:rPr>
              <a:t> Evaluate the fitness of each element of the population and build a mating pool.</a:t>
            </a:r>
            <a:endParaRPr lang="zh-CN" altLang="en-US">
              <a:latin typeface="HYQiHei 45S" panose="00020600040101010101" charset="-122"/>
              <a:ea typeface="HYQiHei 45S" panose="00020600040101010101" charset="-122"/>
            </a:endParaRPr>
          </a:p>
          <a:p>
            <a:endParaRPr lang="zh-CN" altLang="en-US">
              <a:latin typeface="HYQiHei 45S" panose="00020600040101010101" charset="-122"/>
              <a:ea typeface="HYQiHei 45S" panose="00020600040101010101" charset="-122"/>
            </a:endParaRPr>
          </a:p>
          <a:p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</a:rPr>
              <a:t>Step 3: Reproduction. 复制</a:t>
            </a:r>
            <a:endParaRPr lang="zh-CN" altLang="en-US" sz="2800" b="1">
              <a:latin typeface="HYQiHei 105JF" panose="00020600040101010101" charset="-122"/>
              <a:ea typeface="HYQiHei 105JF" panose="00020600040101010101" charset="-122"/>
            </a:endParaRPr>
          </a:p>
          <a:p>
            <a:r>
              <a:rPr lang="zh-CN" altLang="en-US">
                <a:latin typeface="HYQiHei 45S" panose="00020600040101010101" charset="-122"/>
                <a:ea typeface="HYQiHei 45S" panose="00020600040101010101" charset="-122"/>
              </a:rPr>
              <a:t>Repeat N times:</a:t>
            </a:r>
            <a:endParaRPr lang="zh-CN" altLang="en-US">
              <a:latin typeface="HYQiHei 45S" panose="00020600040101010101" charset="-122"/>
              <a:ea typeface="HYQiHei 45S" panose="00020600040101010101" charset="-122"/>
            </a:endParaRPr>
          </a:p>
          <a:p>
            <a:r>
              <a:rPr lang="zh-CN" altLang="en-US">
                <a:latin typeface="HYQiHei 45S" panose="00020600040101010101" charset="-122"/>
                <a:ea typeface="HYQiHei 45S" panose="00020600040101010101" charset="-122"/>
              </a:rPr>
              <a:t>           a) Pick two parents with probability according to relative fitness.</a:t>
            </a:r>
            <a:endParaRPr lang="zh-CN" altLang="en-US">
              <a:latin typeface="HYQiHei 45S" panose="00020600040101010101" charset="-122"/>
              <a:ea typeface="HYQiHei 45S" panose="00020600040101010101" charset="-122"/>
            </a:endParaRPr>
          </a:p>
          <a:p>
            <a:r>
              <a:rPr lang="zh-CN" altLang="en-US">
                <a:latin typeface="HYQiHei 45S" panose="00020600040101010101" charset="-122"/>
                <a:ea typeface="HYQiHei 45S" panose="00020600040101010101" charset="-122"/>
              </a:rPr>
              <a:t>           b) Crossover—create a “child” by combining the DNA of these two parents.</a:t>
            </a:r>
            <a:endParaRPr lang="zh-CN" altLang="en-US">
              <a:latin typeface="HYQiHei 45S" panose="00020600040101010101" charset="-122"/>
              <a:ea typeface="HYQiHei 45S" panose="00020600040101010101" charset="-122"/>
            </a:endParaRPr>
          </a:p>
          <a:p>
            <a:r>
              <a:rPr lang="zh-CN" altLang="en-US">
                <a:latin typeface="HYQiHei 45S" panose="00020600040101010101" charset="-122"/>
                <a:ea typeface="HYQiHei 45S" panose="00020600040101010101" charset="-122"/>
              </a:rPr>
              <a:t>           c) Mutation—mutate the child’s DNA based on a given probability.</a:t>
            </a:r>
            <a:endParaRPr lang="zh-CN" altLang="en-US">
              <a:latin typeface="HYQiHei 45S" panose="00020600040101010101" charset="-122"/>
              <a:ea typeface="HYQiHei 45S" panose="00020600040101010101" charset="-122"/>
            </a:endParaRPr>
          </a:p>
          <a:p>
            <a:r>
              <a:rPr lang="zh-CN" altLang="en-US">
                <a:latin typeface="HYQiHei 45S" panose="00020600040101010101" charset="-122"/>
                <a:ea typeface="HYQiHei 45S" panose="00020600040101010101" charset="-122"/>
              </a:rPr>
              <a:t>           d) Add the new child to a new population.</a:t>
            </a:r>
            <a:endParaRPr lang="zh-CN" altLang="en-US">
              <a:latin typeface="HYQiHei 45S" panose="00020600040101010101" charset="-122"/>
              <a:ea typeface="HYQiHei 45S" panose="00020600040101010101" charset="-122"/>
            </a:endParaRPr>
          </a:p>
          <a:p>
            <a:endParaRPr lang="zh-CN" altLang="en-US">
              <a:latin typeface="HYQiHei 45S" panose="00020600040101010101" charset="-122"/>
              <a:ea typeface="HYQiHei 45S" panose="00020600040101010101" charset="-122"/>
            </a:endParaRPr>
          </a:p>
          <a:p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</a:rPr>
              <a:t>Step 4</a:t>
            </a:r>
            <a:r>
              <a:rPr lang="en-US" altLang="zh-CN" sz="2800" b="1">
                <a:latin typeface="HYQiHei 105JF" panose="00020600040101010101" charset="-122"/>
                <a:ea typeface="HYQiHei 105JF" panose="00020600040101010101" charset="-122"/>
              </a:rPr>
              <a:t>: </a:t>
            </a:r>
            <a:endParaRPr lang="en-US" altLang="zh-CN" sz="2800" b="1">
              <a:latin typeface="HYQiHei 105JF" panose="00020600040101010101" charset="-122"/>
              <a:ea typeface="HYQiHei 105JF" panose="00020600040101010101" charset="-122"/>
            </a:endParaRPr>
          </a:p>
          <a:p>
            <a:r>
              <a:rPr lang="zh-CN" altLang="en-US">
                <a:latin typeface="HYQiHei 45S" panose="00020600040101010101" charset="-122"/>
                <a:ea typeface="HYQiHei 45S" panose="00020600040101010101" charset="-122"/>
              </a:rPr>
              <a:t>Replace the old population with the new population and return to Step 2.</a:t>
            </a:r>
            <a:endParaRPr lang="zh-CN" altLang="en-US">
              <a:latin typeface="HYQiHei 45S" panose="00020600040101010101" charset="-122"/>
              <a:ea typeface="HYQiHei 45S" panose="00020600040101010101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1"/>
          <p:cNvSpPr>
            <a:spLocks noGrp="1"/>
          </p:cNvSpPr>
          <p:nvPr/>
        </p:nvSpPr>
        <p:spPr>
          <a:xfrm>
            <a:off x="635000" y="351155"/>
            <a:ext cx="6252845" cy="12471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b="1">
                <a:ln w="12700">
                  <a:solidFill>
                    <a:schemeClr val="bg1"/>
                  </a:solidFill>
                </a:ln>
                <a:latin typeface="HYQiHei 105JF" panose="00020600040101010101" charset="-122"/>
                <a:ea typeface="HYQiHei 105JF" panose="00020600040101010101" charset="-122"/>
              </a:rPr>
              <a:t>结构设计说明</a:t>
            </a:r>
            <a:endParaRPr lang="zh-CN" altLang="en-US" b="1">
              <a:ln w="12700">
                <a:solidFill>
                  <a:schemeClr val="bg1"/>
                </a:solidFill>
              </a:ln>
              <a:latin typeface="HYQiHei 105JF" panose="00020600040101010101" charset="-122"/>
              <a:ea typeface="HYQiHei 105JF" panose="0002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5000" y="1697990"/>
            <a:ext cx="11050905" cy="48615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</a:rPr>
              <a:t>Step 1: Initialize. 初始化</a:t>
            </a:r>
            <a:endParaRPr lang="zh-CN" altLang="en-US" sz="2800" b="1">
              <a:latin typeface="HYQiHei 105JF" panose="00020600040101010101" charset="-122"/>
              <a:ea typeface="HYQiHei 105JF" panose="00020600040101010101" charset="-122"/>
            </a:endParaRPr>
          </a:p>
          <a:p>
            <a:endParaRPr lang="zh-CN" altLang="en-US" sz="2800" b="1">
              <a:latin typeface="HYQiHei 105JF" panose="00020600040101010101" charset="-122"/>
              <a:ea typeface="HYQiHei 105JF" panose="00020600040101010101" charset="-122"/>
            </a:endParaRPr>
          </a:p>
          <a:p>
            <a:r>
              <a:rPr lang="zh-CN" altLang="en-US" sz="28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DNA() {</a:t>
            </a:r>
            <a:endParaRPr lang="zh-CN" altLang="en-US" sz="28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28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genes = new float[9];</a:t>
            </a:r>
            <a:endParaRPr lang="zh-CN" altLang="en-US" sz="28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28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for (int i = 0; i&lt;genes.length; i++) {</a:t>
            </a:r>
            <a:endParaRPr lang="zh-CN" altLang="en-US" sz="28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28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  genes[i] = random(255);</a:t>
            </a:r>
            <a:endParaRPr lang="zh-CN" altLang="en-US" sz="28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28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}</a:t>
            </a:r>
            <a:endParaRPr lang="zh-CN" altLang="en-US" sz="28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28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}</a:t>
            </a:r>
            <a:endParaRPr lang="zh-CN" altLang="en-US" sz="28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endParaRPr lang="zh-CN" altLang="en-US" sz="28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由于我们需要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3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种颜色，颜色的模式为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RGB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，因此需要每个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DNA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就包含了范围在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0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～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255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的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9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个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genes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。</a:t>
            </a:r>
            <a:endParaRPr lang="zh-CN" altLang="en-US" sz="2800" b="1">
              <a:latin typeface="HYQiHei 105JF" panose="00020600040101010101" charset="-122"/>
              <a:ea typeface="HYQiHei 105JF" panose="00020600040101010101" charset="-122"/>
            </a:endParaRPr>
          </a:p>
          <a:p>
            <a:endParaRPr lang="zh-CN" altLang="en-US">
              <a:latin typeface="HYQiHei 45S" panose="00020600040101010101" charset="-122"/>
              <a:ea typeface="HYQiHei 45S" panose="00020600040101010101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ch09_0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99505" y="625475"/>
            <a:ext cx="5486400" cy="1828800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/>
        </p:nvSpPr>
        <p:spPr>
          <a:xfrm>
            <a:off x="635000" y="351155"/>
            <a:ext cx="6252845" cy="12471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b="1">
                <a:ln w="12700">
                  <a:solidFill>
                    <a:schemeClr val="bg1"/>
                  </a:solidFill>
                </a:ln>
                <a:latin typeface="HYQiHei 105JF" panose="00020600040101010101" charset="-122"/>
                <a:ea typeface="HYQiHei 105JF" panose="00020600040101010101" charset="-122"/>
              </a:rPr>
              <a:t>结构设计说明</a:t>
            </a:r>
            <a:endParaRPr lang="zh-CN" altLang="en-US" b="1">
              <a:ln w="12700">
                <a:solidFill>
                  <a:schemeClr val="bg1"/>
                </a:solidFill>
              </a:ln>
              <a:latin typeface="HYQiHei 105JF" panose="00020600040101010101" charset="-122"/>
              <a:ea typeface="HYQiHei 105JF" panose="0002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5000" y="1697990"/>
            <a:ext cx="11050905" cy="47694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Step 2: Selection. 选择</a:t>
            </a:r>
            <a:endParaRPr lang="zh-CN" altLang="en-US" sz="2800" b="1">
              <a:latin typeface="HYQiHei 105JF" panose="00020600040101010101" charset="-122"/>
              <a:ea typeface="HYQiHei 105JF" panose="00020600040101010101" charset="-122"/>
              <a:sym typeface="+mn-ea"/>
            </a:endParaRPr>
          </a:p>
          <a:p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评估种群中每个元素的适应度</a:t>
            </a:r>
            <a:endParaRPr lang="zh-CN" altLang="en-US" sz="2800" b="1">
              <a:latin typeface="HYQiHei 105JF" panose="00020600040101010101" charset="-122"/>
              <a:ea typeface="HYQiHei 105JF" panose="00020600040101010101" charset="-122"/>
            </a:endParaRPr>
          </a:p>
          <a:p>
            <a:endParaRPr lang="zh-CN" altLang="en-US" sz="3200" b="1">
              <a:latin typeface="HYQiHei 105JF" panose="00020600040101010101" charset="-122"/>
              <a:ea typeface="HYQiHei 105JF" panose="00020600040101010101" charset="-122"/>
            </a:endParaRPr>
          </a:p>
          <a:p>
            <a:r>
              <a:rPr lang="zh-CN" altLang="en-US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void fitness() {</a:t>
            </a:r>
            <a:endParaRPr lang="zh-CN" altLang="en-US" sz="16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16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</a:t>
            </a:r>
            <a:r>
              <a:rPr lang="zh-CN" altLang="en-US" sz="14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float deflection = abs(genes[0]-red(targetColor[0])) + abs(genes[1]-green(targetColor[0])) + abs(genes[2]-blue(targetColor[0])) + abs(genes[3]-red(targetColor[1])) + abs(genes[4]-green(targetColor[1])) + abs(genes[5]-blue(targetColor[1])) + abs(genes[6]-red(targetColor[2])) + abs(genes[7]-green(targetColor[2])) + abs(genes[8]-blue(targetColor[2]));</a:t>
            </a:r>
            <a:endParaRPr lang="zh-CN" altLang="en-US" sz="16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float score = map(deflection, 0, 255*9, 1, 0);</a:t>
            </a:r>
            <a:endParaRPr lang="zh-CN" altLang="en-US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fitness = pow(2, score);</a:t>
            </a:r>
            <a:endParaRPr lang="zh-CN" altLang="en-US" sz="16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16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}</a:t>
            </a:r>
            <a:endParaRPr lang="zh-CN" altLang="en-US" sz="16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endParaRPr lang="zh-CN" altLang="en-US" sz="28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计算当前颜色和目标颜色的差距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deflection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，使用绝对值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abs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。因为颜色的差距越小，就越符合我们的要求，因此用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map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将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deflection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的值转化为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score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，再通过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pow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得到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fitness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。颜色差距越小，得分越高，适应度也就越高，并且适应度是一个指数增长的模型。</a:t>
            </a:r>
            <a:endParaRPr lang="zh-CN" altLang="en-US" sz="2000">
              <a:latin typeface="HYQiHei 45S" panose="00020600040101010101" charset="-122"/>
              <a:ea typeface="HYQiHei 45S" panose="00020600040101010101" charset="-122"/>
              <a:cs typeface="Courier New Regular" panose="020704090202050904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1"/>
          <p:cNvSpPr>
            <a:spLocks noGrp="1"/>
          </p:cNvSpPr>
          <p:nvPr/>
        </p:nvSpPr>
        <p:spPr>
          <a:xfrm>
            <a:off x="635000" y="351155"/>
            <a:ext cx="6252845" cy="12471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b="1">
                <a:ln w="12700">
                  <a:solidFill>
                    <a:schemeClr val="bg1"/>
                  </a:solidFill>
                </a:ln>
                <a:latin typeface="HYQiHei 105JF" panose="00020600040101010101" charset="-122"/>
                <a:ea typeface="HYQiHei 105JF" panose="00020600040101010101" charset="-122"/>
              </a:rPr>
              <a:t>结构设计说明</a:t>
            </a:r>
            <a:endParaRPr lang="zh-CN" altLang="en-US" b="1">
              <a:ln w="12700">
                <a:solidFill>
                  <a:schemeClr val="bg1"/>
                </a:solidFill>
              </a:ln>
              <a:latin typeface="HYQiHei 105JF" panose="00020600040101010101" charset="-122"/>
              <a:ea typeface="HYQiHei 105JF" panose="0002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5000" y="1697990"/>
            <a:ext cx="11050905" cy="49542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Step 2: Selection. 选择</a:t>
            </a:r>
            <a:endParaRPr lang="zh-CN" altLang="en-US" sz="2800" b="1">
              <a:latin typeface="HYQiHei 105JF" panose="00020600040101010101" charset="-122"/>
              <a:ea typeface="HYQiHei 105JF" panose="00020600040101010101" charset="-122"/>
              <a:sym typeface="+mn-ea"/>
            </a:endParaRPr>
          </a:p>
          <a:p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建立</a:t>
            </a:r>
            <a:r>
              <a:rPr lang="en-US" altLang="zh-CN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matingPool</a:t>
            </a:r>
            <a:endParaRPr lang="en-US" altLang="zh-CN" sz="2800" b="1">
              <a:latin typeface="HYQiHei 105JF" panose="00020600040101010101" charset="-122"/>
              <a:ea typeface="HYQiHei 105JF" panose="00020600040101010101" charset="-122"/>
              <a:sym typeface="+mn-ea"/>
            </a:endParaRPr>
          </a:p>
          <a:p>
            <a:endParaRPr lang="zh-CN" altLang="en-US" sz="2800" b="1">
              <a:latin typeface="HYQiHei 105JF" panose="00020600040101010101" charset="-122"/>
              <a:ea typeface="HYQiHei 105JF" panose="00020600040101010101" charset="-122"/>
            </a:endParaRPr>
          </a:p>
          <a:p>
            <a:r>
              <a:rPr lang="zh-CN" altLang="en-US" sz="18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ArrayList&lt;DNA&gt; matingPool;</a:t>
            </a:r>
            <a:endParaRPr lang="zh-CN" altLang="en-US" sz="3200" b="1">
              <a:latin typeface="HYQiHei 105JF" panose="00020600040101010101" charset="-122"/>
              <a:ea typeface="HYQiHei 105JF" panose="00020600040101010101" charset="-122"/>
            </a:endParaRPr>
          </a:p>
          <a:p>
            <a:r>
              <a:rPr lang="zh-CN" altLang="en-US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for (int i=0; i&lt;population.length; i++) {</a:t>
            </a:r>
            <a:endParaRPr lang="zh-CN" altLang="en-US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  float fitness = map(population[i].fitness, 0, maxFitness, 0, 1);</a:t>
            </a:r>
            <a:endParaRPr lang="zh-CN" altLang="en-US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  float n = int(fitness * 100);</a:t>
            </a:r>
            <a:endParaRPr lang="zh-CN" altLang="en-US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  for (int j=0; j&lt;n; j++) {</a:t>
            </a:r>
            <a:endParaRPr lang="zh-CN" altLang="en-US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    matingPool.add(population[i]);</a:t>
            </a:r>
            <a:endParaRPr lang="zh-CN" altLang="en-US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  }</a:t>
            </a:r>
            <a:endParaRPr lang="zh-CN" altLang="en-US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}</a:t>
            </a:r>
            <a:endParaRPr lang="zh-CN" altLang="en-US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endParaRPr lang="zh-CN" altLang="en-US" sz="28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如果从桶里随机挑一个字母，你有30%的机会得到a, 5%的机会得到C，以此类推。对我们来说，这个bucket是一个数组列表，每个木字母都是潜在的父元素。我们将每个父元素添加到数组列表中N次，其中N等于它的百分比分数。</a:t>
            </a:r>
            <a:endParaRPr sz="2000">
              <a:latin typeface="HYQiHei 45S" panose="00020600040101010101" charset="-122"/>
              <a:ea typeface="HYQiHei 45S" panose="00020600040101010101" charset="-122"/>
              <a:cs typeface="Courier New Regular" panose="02070409020205090404" charset="0"/>
            </a:endParaRPr>
          </a:p>
        </p:txBody>
      </p:sp>
      <p:pic>
        <p:nvPicPr>
          <p:cNvPr id="3" name="图片 2" descr="ch09_0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93480" y="672465"/>
            <a:ext cx="2627630" cy="1676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1"/>
          <p:cNvSpPr>
            <a:spLocks noGrp="1"/>
          </p:cNvSpPr>
          <p:nvPr/>
        </p:nvSpPr>
        <p:spPr>
          <a:xfrm>
            <a:off x="635000" y="351155"/>
            <a:ext cx="6252845" cy="12471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b="1">
                <a:ln w="12700">
                  <a:solidFill>
                    <a:schemeClr val="bg1"/>
                  </a:solidFill>
                </a:ln>
                <a:latin typeface="HYQiHei 105JF" panose="00020600040101010101" charset="-122"/>
                <a:ea typeface="HYQiHei 105JF" panose="00020600040101010101" charset="-122"/>
              </a:rPr>
              <a:t>结构设计说明</a:t>
            </a:r>
            <a:endParaRPr lang="zh-CN" altLang="en-US" b="1">
              <a:ln w="12700">
                <a:solidFill>
                  <a:schemeClr val="bg1"/>
                </a:solidFill>
              </a:ln>
              <a:latin typeface="HYQiHei 105JF" panose="00020600040101010101" charset="-122"/>
              <a:ea typeface="HYQiHei 105JF" panose="0002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5000" y="1697990"/>
            <a:ext cx="11050905" cy="5231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Step 3: Reproduction. 复制</a:t>
            </a:r>
            <a:endParaRPr lang="zh-CN" altLang="en-US" sz="2800" b="1">
              <a:latin typeface="HYQiHei 105JF" panose="00020600040101010101" charset="-122"/>
              <a:ea typeface="HYQiHei 105JF" panose="00020600040101010101" charset="-122"/>
              <a:sym typeface="+mn-ea"/>
            </a:endParaRPr>
          </a:p>
          <a:p>
            <a:r>
              <a:rPr lang="en-US" altLang="zh-CN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1</a:t>
            </a:r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）选择父母</a:t>
            </a:r>
            <a:endParaRPr lang="zh-CN" altLang="en-US" sz="2800" b="1">
              <a:latin typeface="HYQiHei 105JF" panose="00020600040101010101" charset="-122"/>
              <a:ea typeface="HYQiHei 105JF" panose="00020600040101010101" charset="-122"/>
            </a:endParaRPr>
          </a:p>
          <a:p>
            <a:endParaRPr lang="zh-CN" altLang="en-US" sz="2800" b="1">
              <a:latin typeface="HYQiHei 105JF" panose="00020600040101010101" charset="-122"/>
              <a:ea typeface="HYQiHei 105JF" panose="00020600040101010101" charset="-122"/>
            </a:endParaRPr>
          </a:p>
          <a:p>
            <a:r>
              <a:rPr lang="zh-CN" altLang="en-US" sz="16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void generate() {</a:t>
            </a:r>
            <a:endParaRPr lang="zh-CN" altLang="en-US" sz="16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16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for (int i = 0; i &lt; population.length; i++) {</a:t>
            </a:r>
            <a:endParaRPr lang="zh-CN" altLang="en-US" sz="16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16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  int a = int(random(matingPool.size()));</a:t>
            </a:r>
            <a:endParaRPr lang="zh-CN" altLang="en-US" sz="16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16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  int b = int(random(matingPool.size()));</a:t>
            </a:r>
            <a:endParaRPr lang="zh-CN" altLang="en-US" sz="16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16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  DNA partnerA = matingPool.get(a);</a:t>
            </a:r>
            <a:endParaRPr lang="zh-CN" altLang="en-US" sz="16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16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  DNA partnerB = matingPool.get(b);</a:t>
            </a:r>
            <a:endParaRPr lang="zh-CN" altLang="en-US" sz="16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16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  DNA child = partnerA.crossover(partnerB);</a:t>
            </a:r>
            <a:endParaRPr lang="zh-CN" altLang="en-US" sz="16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16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  child.mutate(mutationRate);</a:t>
            </a:r>
            <a:endParaRPr lang="zh-CN" altLang="en-US" sz="16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16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  population[i] = child;</a:t>
            </a:r>
            <a:endParaRPr lang="zh-CN" altLang="en-US" sz="16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16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}</a:t>
            </a:r>
            <a:endParaRPr lang="zh-CN" altLang="en-US" sz="16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16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generations++;</a:t>
            </a:r>
            <a:endParaRPr lang="zh-CN" altLang="en-US" sz="16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16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}</a:t>
            </a:r>
            <a:endParaRPr lang="zh-CN" altLang="en-US" sz="28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由于在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matingPool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中有相同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DNA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对象的多个实例，所以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partnerA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和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partnerB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可能是相同的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DNA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对象。</a:t>
            </a:r>
            <a:endParaRPr lang="zh-CN" altLang="en-US" sz="2800" b="1">
              <a:latin typeface="HYQiHei 105JF" panose="00020600040101010101" charset="-122"/>
              <a:ea typeface="HYQiHei 105JF" panose="00020600040101010101" charset="-122"/>
            </a:endParaRPr>
          </a:p>
          <a:p>
            <a:endParaRPr lang="zh-CN" altLang="en-US">
              <a:latin typeface="HYQiHei 45S" panose="00020600040101010101" charset="-122"/>
              <a:ea typeface="HYQiHei 45S" panose="00020600040101010101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ch09_0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54705" y="644525"/>
            <a:ext cx="8828405" cy="2084705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/>
        </p:nvSpPr>
        <p:spPr>
          <a:xfrm>
            <a:off x="635000" y="351155"/>
            <a:ext cx="6252845" cy="12471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b="1">
                <a:ln w="12700">
                  <a:solidFill>
                    <a:schemeClr val="bg1"/>
                  </a:solidFill>
                </a:ln>
                <a:latin typeface="HYQiHei 105JF" panose="00020600040101010101" charset="-122"/>
                <a:ea typeface="HYQiHei 105JF" panose="00020600040101010101" charset="-122"/>
              </a:rPr>
              <a:t>结构设计说明</a:t>
            </a:r>
            <a:endParaRPr lang="zh-CN" altLang="en-US" b="1">
              <a:ln w="12700">
                <a:solidFill>
                  <a:schemeClr val="bg1"/>
                </a:solidFill>
              </a:ln>
              <a:latin typeface="HYQiHei 105JF" panose="00020600040101010101" charset="-122"/>
              <a:ea typeface="HYQiHei 105JF" panose="0002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5000" y="1697990"/>
            <a:ext cx="11050905" cy="50463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Step 3: Reproduction. 复制</a:t>
            </a:r>
            <a:endParaRPr lang="zh-CN" altLang="en-US" sz="2800" b="1">
              <a:latin typeface="HYQiHei 105JF" panose="00020600040101010101" charset="-122"/>
              <a:ea typeface="HYQiHei 105JF" panose="00020600040101010101" charset="-122"/>
              <a:sym typeface="+mn-ea"/>
            </a:endParaRPr>
          </a:p>
          <a:p>
            <a:r>
              <a:rPr lang="en-US" altLang="zh-CN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2</a:t>
            </a:r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）</a:t>
            </a:r>
            <a:r>
              <a:rPr lang="en-US" altLang="zh-CN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crossover</a:t>
            </a:r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生成子代</a:t>
            </a:r>
            <a:endParaRPr lang="zh-CN" altLang="en-US" sz="2800" b="1">
              <a:latin typeface="HYQiHei 105JF" panose="00020600040101010101" charset="-122"/>
              <a:ea typeface="HYQiHei 105JF" panose="00020600040101010101" charset="-122"/>
            </a:endParaRPr>
          </a:p>
          <a:p>
            <a:endParaRPr lang="zh-CN" altLang="en-US" sz="2800" b="1">
              <a:latin typeface="HYQiHei 105JF" panose="00020600040101010101" charset="-122"/>
              <a:ea typeface="HYQiHei 105JF" panose="00020600040101010101" charset="-122"/>
            </a:endParaRPr>
          </a:p>
          <a:p>
            <a:r>
              <a:rPr lang="zh-CN" altLang="en-US" sz="20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DNA crossover(DNA partner) {</a:t>
            </a:r>
            <a:endParaRPr lang="zh-CN" altLang="en-US" sz="20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20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DNA child = new DNA();</a:t>
            </a:r>
            <a:endParaRPr lang="zh-CN" altLang="en-US" sz="20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20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int midpoint = int(random(genes.length));</a:t>
            </a:r>
            <a:endParaRPr lang="zh-CN" altLang="en-US" sz="20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20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for (int i = 0; i &lt; genes.length; i++) {</a:t>
            </a:r>
            <a:endParaRPr lang="zh-CN" altLang="en-US" sz="20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20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  if (i &gt; midpoint) child.genes[i] = genes[i];</a:t>
            </a:r>
            <a:endParaRPr lang="zh-CN" altLang="en-US" sz="20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20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  else              child.genes[i] = partner.genes[i];</a:t>
            </a:r>
            <a:endParaRPr lang="zh-CN" altLang="en-US" sz="20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20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}</a:t>
            </a:r>
            <a:endParaRPr lang="zh-CN" altLang="en-US" sz="20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20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return child;</a:t>
            </a:r>
            <a:endParaRPr lang="zh-CN" altLang="en-US" sz="20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20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}</a:t>
            </a:r>
            <a:endParaRPr lang="zh-CN" altLang="en-US" sz="16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在“猴子打字机”的案例中，随机选了取中间值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midpoint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，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partnerA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的前面的一部分和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partnerB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的后面一部分连接在一起生成新的子代，我采用同样的方法生成新的颜色。</a:t>
            </a:r>
            <a:endParaRPr lang="zh-CN" altLang="en-US" sz="2800" b="1">
              <a:latin typeface="HYQiHei 105JF" panose="00020600040101010101" charset="-122"/>
              <a:ea typeface="HYQiHei 105JF" panose="00020600040101010101" charset="-122"/>
            </a:endParaRPr>
          </a:p>
          <a:p>
            <a:endParaRPr lang="zh-CN" altLang="en-US">
              <a:latin typeface="HYQiHei 45S" panose="00020600040101010101" charset="-122"/>
              <a:ea typeface="HYQiHei 45S" panose="00020600040101010101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1"/>
          <p:cNvSpPr>
            <a:spLocks noGrp="1"/>
          </p:cNvSpPr>
          <p:nvPr/>
        </p:nvSpPr>
        <p:spPr>
          <a:xfrm>
            <a:off x="635000" y="351155"/>
            <a:ext cx="6252845" cy="12471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b="1">
                <a:ln w="12700">
                  <a:solidFill>
                    <a:schemeClr val="bg1"/>
                  </a:solidFill>
                </a:ln>
                <a:latin typeface="HYQiHei 105JF" panose="00020600040101010101" charset="-122"/>
                <a:ea typeface="HYQiHei 105JF" panose="00020600040101010101" charset="-122"/>
              </a:rPr>
              <a:t>结构设计说明</a:t>
            </a:r>
            <a:endParaRPr lang="zh-CN" altLang="en-US" b="1">
              <a:ln w="12700">
                <a:solidFill>
                  <a:schemeClr val="bg1"/>
                </a:solidFill>
              </a:ln>
              <a:latin typeface="HYQiHei 105JF" panose="00020600040101010101" charset="-122"/>
              <a:ea typeface="HYQiHei 105JF" panose="0002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5000" y="1697990"/>
            <a:ext cx="11050905" cy="47078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Step 3: Reproduction. 复制</a:t>
            </a:r>
            <a:endParaRPr lang="zh-CN" altLang="en-US" sz="2800" b="1">
              <a:latin typeface="HYQiHei 105JF" panose="00020600040101010101" charset="-122"/>
              <a:ea typeface="HYQiHei 105JF" panose="00020600040101010101" charset="-122"/>
              <a:sym typeface="+mn-ea"/>
            </a:endParaRPr>
          </a:p>
          <a:p>
            <a:r>
              <a:rPr lang="en-US" altLang="zh-CN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3</a:t>
            </a:r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）</a:t>
            </a:r>
            <a:r>
              <a:rPr lang="en-US" altLang="zh-CN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mutation</a:t>
            </a:r>
            <a:r>
              <a:rPr lang="zh-CN" altLang="en-US" sz="2800" b="1">
                <a:latin typeface="HYQiHei 105JF" panose="00020600040101010101" charset="-122"/>
                <a:ea typeface="HYQiHei 105JF" panose="00020600040101010101" charset="-122"/>
                <a:sym typeface="+mn-ea"/>
              </a:rPr>
              <a:t>变异</a:t>
            </a:r>
            <a:endParaRPr lang="zh-CN" altLang="en-US" sz="2800" b="1">
              <a:latin typeface="HYQiHei 105JF" panose="00020600040101010101" charset="-122"/>
              <a:ea typeface="HYQiHei 105JF" panose="00020600040101010101" charset="-122"/>
            </a:endParaRPr>
          </a:p>
          <a:p>
            <a:endParaRPr lang="zh-CN" altLang="en-US" sz="2800" b="1">
              <a:latin typeface="HYQiHei 105JF" panose="00020600040101010101" charset="-122"/>
              <a:ea typeface="HYQiHei 105JF" panose="00020600040101010101" charset="-122"/>
            </a:endParaRPr>
          </a:p>
          <a:p>
            <a:r>
              <a:rPr lang="zh-CN" altLang="en-US" sz="20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void mutate(float mutationRate) {</a:t>
            </a:r>
            <a:endParaRPr lang="zh-CN" altLang="en-US" sz="20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20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for (int i = 0; i &lt; genes.length; i++) {</a:t>
            </a:r>
            <a:endParaRPr lang="zh-CN" altLang="en-US" sz="20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20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  if (random(1) &lt; mutationRate) {</a:t>
            </a:r>
            <a:endParaRPr lang="zh-CN" altLang="en-US" sz="20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20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    genes[i] = random(255);</a:t>
            </a:r>
            <a:endParaRPr lang="zh-CN" altLang="en-US" sz="20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20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  }</a:t>
            </a:r>
            <a:endParaRPr lang="zh-CN" altLang="en-US" sz="20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20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  }</a:t>
            </a:r>
            <a:endParaRPr lang="zh-CN" altLang="en-US" sz="20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altLang="en-US" sz="2000">
                <a:latin typeface="Courier New Regular" panose="02070409020205090404" charset="0"/>
                <a:ea typeface="HYQiHei 105JF" panose="00020600040101010101" charset="-122"/>
                <a:cs typeface="Courier New Regular" panose="02070409020205090404" charset="0"/>
              </a:rPr>
              <a:t>  }</a:t>
            </a:r>
            <a:endParaRPr lang="zh-CN" altLang="en-US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endParaRPr lang="zh-CN" altLang="en-US" sz="1600">
              <a:latin typeface="Courier New Regular" panose="02070409020205090404" charset="0"/>
              <a:ea typeface="HYQiHei 105JF" panose="00020600040101010101" charset="-122"/>
              <a:cs typeface="Courier New Regular" panose="02070409020205090404" charset="0"/>
            </a:endParaRPr>
          </a:p>
          <a:p>
            <a:r>
              <a:rPr 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遍历基因阵列，并根据突变率为每个基因随机选择一个新的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0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～</a:t>
            </a:r>
            <a:r>
              <a:rPr lang="en-US" altLang="zh-CN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255</a:t>
            </a:r>
            <a:r>
              <a:rPr lang="zh-CN" altLang="en-US" sz="2000">
                <a:latin typeface="HYQiHei 45S" panose="00020600040101010101" charset="-122"/>
                <a:ea typeface="HYQiHei 45S" panose="00020600040101010101" charset="-122"/>
                <a:cs typeface="Courier New Regular" panose="02070409020205090404" charset="0"/>
              </a:rPr>
              <a:t>之间的浮点值。我选择的突变率是0.001，即一千个基因中随机选择产生一个新的基因。如果突变率过大的话生成的子代将会过于随机，遗传算法的作用会很小。</a:t>
            </a:r>
            <a:endParaRPr lang="zh-CN" altLang="en-US" sz="2000">
              <a:latin typeface="HYQiHei 45S" panose="00020600040101010101" charset="-122"/>
              <a:ea typeface="HYQiHei 45S" panose="00020600040101010101" charset="-122"/>
              <a:cs typeface="Courier New Regular" panose="02070409020205090404" charset="0"/>
            </a:endParaRPr>
          </a:p>
        </p:txBody>
      </p:sp>
      <p:pic>
        <p:nvPicPr>
          <p:cNvPr id="5" name="图片 4" descr="ch09_0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64225" y="579120"/>
            <a:ext cx="5821680" cy="240220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3458</Words>
  <Application>WPS 演示</Application>
  <PresentationFormat>宽屏</PresentationFormat>
  <Paragraphs>145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7" baseType="lpstr">
      <vt:lpstr>Arial</vt:lpstr>
      <vt:lpstr>方正书宋_GBK</vt:lpstr>
      <vt:lpstr>Wingdings</vt:lpstr>
      <vt:lpstr>HYQiHei 105JF</vt:lpstr>
      <vt:lpstr>HYQiHei 80W</vt:lpstr>
      <vt:lpstr>HYQiHei 45S</vt:lpstr>
      <vt:lpstr>Courier New Regular</vt:lpstr>
      <vt:lpstr>微软雅黑</vt:lpstr>
      <vt:lpstr>汉仪旗黑</vt:lpstr>
      <vt:lpstr>宋体</vt:lpstr>
      <vt:lpstr>Arial Unicode MS</vt:lpstr>
      <vt:lpstr>Calibri</vt:lpstr>
      <vt:lpstr>Calibri Light</vt:lpstr>
      <vt:lpstr>Office 主题</vt:lpstr>
      <vt:lpstr>基于遗传算法的 设计优化系统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songdifei</dc:creator>
  <cp:lastModifiedBy>songdifei</cp:lastModifiedBy>
  <cp:revision>4</cp:revision>
  <dcterms:created xsi:type="dcterms:W3CDTF">2020-12-27T08:43:29Z</dcterms:created>
  <dcterms:modified xsi:type="dcterms:W3CDTF">2020-12-27T08:43:29Z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2052-2.7.0.4445</vt:lpwstr>
  </property>
</Properties>
</file>

<file path=docProps/thumbnail.jpeg>
</file>